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1.xml.rels" ContentType="application/vnd.openxmlformats-package.relationships+xml"/>
  <Override PartName="/ppt/notesSlides/notesSlide1.xml" ContentType="application/vnd.openxmlformats-officedocument.presentationml.notesSlide+xml"/>
  <Override PartName="/ppt/media/image4.jpeg" ContentType="image/jpeg"/>
  <Override PartName="/ppt/media/image3.jpeg" ContentType="image/jpeg"/>
  <Override PartName="/ppt/media/image1.jpeg" ContentType="image/jpeg"/>
  <Override PartName="/ppt/media/image2.jpeg" ContentType="image/jpeg"/>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Override PartName="/ppt/theme/theme2.xml" ContentType="application/vnd.openxmlformats-officedocument.theme+xml"/>
  <Override PartName="/ppt/theme/theme1.xml" ContentType="application/vnd.openxmlformats-officedocument.them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1.xml.rels" ContentType="application/vnd.openxmlformats-package.relationships+xml"/>
  <Override PartName="/ppt/slides/slide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Lst>
  <p:sldSz cx="32918400" cy="438912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sldImg"/>
          </p:nvPr>
        </p:nvSpPr>
        <p:spPr>
          <a:xfrm>
            <a:off x="533520" y="764280"/>
            <a:ext cx="6704640" cy="3771360"/>
          </a:xfrm>
          <a:prstGeom prst="rect">
            <a:avLst/>
          </a:prstGeom>
        </p:spPr>
        <p:txBody>
          <a:bodyPr lIns="0" rIns="0" tIns="0" bIns="0" anchor="ctr"/>
          <a:p>
            <a:pPr algn="ctr"/>
            <a:r>
              <a:rPr b="0" lang="en-US" sz="4400" spc="-1" strike="noStrike">
                <a:latin typeface="Arial"/>
              </a:rPr>
              <a:t>Click to move the slide</a:t>
            </a:r>
            <a:endParaRPr b="0" lang="en-US" sz="4400" spc="-1" strike="noStrike">
              <a:latin typeface="Arial"/>
            </a:endParaRPr>
          </a:p>
        </p:txBody>
      </p:sp>
      <p:sp>
        <p:nvSpPr>
          <p:cNvPr id="39" name="PlaceHolder 2"/>
          <p:cNvSpPr>
            <a:spLocks noGrp="1"/>
          </p:cNvSpPr>
          <p:nvPr>
            <p:ph type="body"/>
          </p:nvPr>
        </p:nvSpPr>
        <p:spPr>
          <a:xfrm>
            <a:off x="777240" y="4777560"/>
            <a:ext cx="6217560" cy="452592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40" name="PlaceHolder 3"/>
          <p:cNvSpPr>
            <a:spLocks noGrp="1"/>
          </p:cNvSpPr>
          <p:nvPr>
            <p:ph type="hdr"/>
          </p:nvPr>
        </p:nvSpPr>
        <p:spPr>
          <a:xfrm>
            <a:off x="0" y="0"/>
            <a:ext cx="3372840" cy="50256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41" name="PlaceHolder 4"/>
          <p:cNvSpPr>
            <a:spLocks noGrp="1"/>
          </p:cNvSpPr>
          <p:nvPr>
            <p:ph type="dt"/>
          </p:nvPr>
        </p:nvSpPr>
        <p:spPr>
          <a:xfrm>
            <a:off x="4399200" y="0"/>
            <a:ext cx="3372840" cy="50256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42" name="PlaceHolder 5"/>
          <p:cNvSpPr>
            <a:spLocks noGrp="1"/>
          </p:cNvSpPr>
          <p:nvPr>
            <p:ph type="ftr"/>
          </p:nvPr>
        </p:nvSpPr>
        <p:spPr>
          <a:xfrm>
            <a:off x="0" y="9555480"/>
            <a:ext cx="3372840" cy="50256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43" name="PlaceHolder 6"/>
          <p:cNvSpPr>
            <a:spLocks noGrp="1"/>
          </p:cNvSpPr>
          <p:nvPr>
            <p:ph type="sldNum"/>
          </p:nvPr>
        </p:nvSpPr>
        <p:spPr>
          <a:xfrm>
            <a:off x="4399200" y="9555480"/>
            <a:ext cx="3372840" cy="502560"/>
          </a:xfrm>
          <a:prstGeom prst="rect">
            <a:avLst/>
          </a:prstGeom>
        </p:spPr>
        <p:txBody>
          <a:bodyPr lIns="0" rIns="0" tIns="0" bIns="0" anchor="b"/>
          <a:p>
            <a:pPr algn="r"/>
            <a:fld id="{30F95248-A164-4675-BD4F-89C1D6680625}"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CustomShape 1"/>
          <p:cNvSpPr/>
          <p:nvPr/>
        </p:nvSpPr>
        <p:spPr>
          <a:xfrm>
            <a:off x="777240" y="4777560"/>
            <a:ext cx="6214680" cy="4523040"/>
          </a:xfrm>
          <a:prstGeom prst="rect">
            <a:avLst/>
          </a:prstGeom>
          <a:noFill/>
          <a:ln>
            <a:noFill/>
          </a:ln>
        </p:spPr>
        <p:style>
          <a:lnRef idx="0"/>
          <a:fillRef idx="0"/>
          <a:effectRef idx="0"/>
          <a:fontRef idx="minor"/>
        </p:style>
      </p:sp>
      <p:sp>
        <p:nvSpPr>
          <p:cNvPr id="72" name="CustomShape 2"/>
          <p:cNvSpPr/>
          <p:nvPr/>
        </p:nvSpPr>
        <p:spPr>
          <a:xfrm>
            <a:off x="3886200" y="8686800"/>
            <a:ext cx="2968560" cy="453960"/>
          </a:xfrm>
          <a:prstGeom prst="rect">
            <a:avLst/>
          </a:prstGeom>
          <a:noFill/>
          <a:ln>
            <a:noFill/>
          </a:ln>
        </p:spPr>
        <p:style>
          <a:lnRef idx="0"/>
          <a:fillRef idx="0"/>
          <a:effectRef idx="0"/>
          <a:fontRef idx="minor"/>
        </p:style>
      </p:sp>
      <p:sp>
        <p:nvSpPr>
          <p:cNvPr id="73" name="PlaceHolder 3"/>
          <p:cNvSpPr>
            <a:spLocks noGrp="1"/>
          </p:cNvSpPr>
          <p:nvPr>
            <p:ph type="sldImg"/>
          </p:nvPr>
        </p:nvSpPr>
        <p:spPr>
          <a:xfrm>
            <a:off x="2143080" y="685800"/>
            <a:ext cx="2568600" cy="3425760"/>
          </a:xfrm>
          <a:prstGeom prst="rect">
            <a:avLst/>
          </a:prstGeom>
        </p:spPr>
      </p:sp>
      <p:sp>
        <p:nvSpPr>
          <p:cNvPr id="74" name="PlaceHolder 4"/>
          <p:cNvSpPr>
            <a:spLocks noGrp="1"/>
          </p:cNvSpPr>
          <p:nvPr>
            <p:ph type="body"/>
          </p:nvPr>
        </p:nvSpPr>
        <p:spPr>
          <a:xfrm>
            <a:off x="914400" y="4343400"/>
            <a:ext cx="5025960" cy="4111560"/>
          </a:xfrm>
          <a:prstGeom prst="rect">
            <a:avLst/>
          </a:prstGeom>
        </p:spPr>
        <p:txBody>
          <a:bodyPr lIns="0" rIns="0" tIns="0" bIns="0"/>
          <a:p>
            <a:pPr marL="216000" indent="-213120">
              <a:lnSpc>
                <a:spcPct val="100000"/>
              </a:lnSpc>
              <a:spcBef>
                <a:spcPts val="1800"/>
              </a:spcBef>
            </a:pPr>
            <a:r>
              <a:rPr b="1" lang="en-US" sz="3600" spc="-1" strike="noStrike">
                <a:latin typeface="Arial"/>
                <a:ea typeface="ＭＳ Ｐゴシック"/>
              </a:rPr>
              <a:t>Phase II:  </a:t>
            </a:r>
            <a:r>
              <a:rPr b="0" lang="en-US" sz="3600" spc="-1" strike="noStrike">
                <a:latin typeface="Arial"/>
                <a:ea typeface="ＭＳ Ｐゴシック"/>
              </a:rPr>
              <a:t>In-depth assessment (similar to LEEDS) and information exchange with entire research group. Inform staff of support services, shared equipment, onservation impact, altered techniques or materials. Inquire: needs and concerns</a:t>
            </a:r>
            <a:endParaRPr b="0" lang="en-US" sz="3600" spc="-1" strike="noStrike">
              <a:latin typeface="Arial"/>
            </a:endParaRPr>
          </a:p>
          <a:p>
            <a:pPr marL="216000" indent="-213120">
              <a:lnSpc>
                <a:spcPct val="100000"/>
              </a:lnSpc>
              <a:spcBef>
                <a:spcPts val="1800"/>
              </a:spcBef>
            </a:pPr>
            <a:r>
              <a:rPr b="1" lang="en-US" sz="3600" spc="-1" strike="noStrike">
                <a:latin typeface="Arial"/>
                <a:ea typeface="ＭＳ Ｐゴシック"/>
              </a:rPr>
              <a:t>Phase III:  </a:t>
            </a:r>
            <a:r>
              <a:rPr b="0" lang="en-US" sz="3600" spc="-1" strike="noStrike">
                <a:latin typeface="Arial"/>
                <a:ea typeface="ＭＳ Ｐゴシック"/>
              </a:rPr>
              <a:t>Follow up</a:t>
            </a:r>
            <a:endParaRPr b="0" lang="en-US" sz="3600" spc="-1" strike="noStrike">
              <a:latin typeface="Arial"/>
            </a:endParaRPr>
          </a:p>
          <a:p>
            <a:pPr marL="216000" indent="-213120">
              <a:lnSpc>
                <a:spcPct val="100000"/>
              </a:lnSpc>
            </a:pPr>
            <a:endParaRPr b="0" lang="en-US" sz="36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24" name="PlaceHolder 2"/>
          <p:cNvSpPr>
            <a:spLocks noGrp="1"/>
          </p:cNvSpPr>
          <p:nvPr>
            <p:ph type="body"/>
          </p:nvPr>
        </p:nvSpPr>
        <p:spPr>
          <a:xfrm>
            <a:off x="1645920" y="10270440"/>
            <a:ext cx="29626200" cy="121424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1645920" y="23566680"/>
            <a:ext cx="29626200" cy="12142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27" name="PlaceHolder 2"/>
          <p:cNvSpPr>
            <a:spLocks noGrp="1"/>
          </p:cNvSpPr>
          <p:nvPr>
            <p:ph type="body"/>
          </p:nvPr>
        </p:nvSpPr>
        <p:spPr>
          <a:xfrm>
            <a:off x="1645920" y="10270440"/>
            <a:ext cx="14457240" cy="121424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16826400" y="10270440"/>
            <a:ext cx="14457240" cy="121424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1645920" y="23566680"/>
            <a:ext cx="14457240" cy="121424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16826400" y="23566680"/>
            <a:ext cx="14457240" cy="12142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32" name="PlaceHolder 2"/>
          <p:cNvSpPr>
            <a:spLocks noGrp="1"/>
          </p:cNvSpPr>
          <p:nvPr>
            <p:ph type="body"/>
          </p:nvPr>
        </p:nvSpPr>
        <p:spPr>
          <a:xfrm>
            <a:off x="1645920" y="10270440"/>
            <a:ext cx="9539280" cy="121424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11662560" y="10270440"/>
            <a:ext cx="9539280" cy="121424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21679200" y="10270440"/>
            <a:ext cx="9539280" cy="121424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1645920" y="23566680"/>
            <a:ext cx="9539280" cy="121424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11662560" y="23566680"/>
            <a:ext cx="9539280" cy="121424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21679200" y="23566680"/>
            <a:ext cx="9539280" cy="12142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3" name="PlaceHolder 2"/>
          <p:cNvSpPr>
            <a:spLocks noGrp="1"/>
          </p:cNvSpPr>
          <p:nvPr>
            <p:ph type="subTitle"/>
          </p:nvPr>
        </p:nvSpPr>
        <p:spPr>
          <a:xfrm>
            <a:off x="1645920" y="10270440"/>
            <a:ext cx="29626200" cy="2545632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5" name="PlaceHolder 2"/>
          <p:cNvSpPr>
            <a:spLocks noGrp="1"/>
          </p:cNvSpPr>
          <p:nvPr>
            <p:ph type="body"/>
          </p:nvPr>
        </p:nvSpPr>
        <p:spPr>
          <a:xfrm>
            <a:off x="1645920" y="10270440"/>
            <a:ext cx="29626200" cy="254563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7" name="PlaceHolder 2"/>
          <p:cNvSpPr>
            <a:spLocks noGrp="1"/>
          </p:cNvSpPr>
          <p:nvPr>
            <p:ph type="body"/>
          </p:nvPr>
        </p:nvSpPr>
        <p:spPr>
          <a:xfrm>
            <a:off x="1645920" y="10270440"/>
            <a:ext cx="14457240" cy="2545632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16826400" y="10270440"/>
            <a:ext cx="14457240" cy="2545632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645920" y="1751040"/>
            <a:ext cx="29626200" cy="339753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12" name="PlaceHolder 2"/>
          <p:cNvSpPr>
            <a:spLocks noGrp="1"/>
          </p:cNvSpPr>
          <p:nvPr>
            <p:ph type="body"/>
          </p:nvPr>
        </p:nvSpPr>
        <p:spPr>
          <a:xfrm>
            <a:off x="1645920" y="10270440"/>
            <a:ext cx="14457240" cy="121424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16826400" y="10270440"/>
            <a:ext cx="14457240" cy="2545632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1645920" y="23566680"/>
            <a:ext cx="14457240" cy="12142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16" name="PlaceHolder 2"/>
          <p:cNvSpPr>
            <a:spLocks noGrp="1"/>
          </p:cNvSpPr>
          <p:nvPr>
            <p:ph type="body"/>
          </p:nvPr>
        </p:nvSpPr>
        <p:spPr>
          <a:xfrm>
            <a:off x="1645920" y="10270440"/>
            <a:ext cx="14457240" cy="2545632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16826400" y="10270440"/>
            <a:ext cx="14457240" cy="121424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16826400" y="23566680"/>
            <a:ext cx="14457240" cy="12142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645920" y="1751040"/>
            <a:ext cx="29626200" cy="7329240"/>
          </a:xfrm>
          <a:prstGeom prst="rect">
            <a:avLst/>
          </a:prstGeom>
        </p:spPr>
        <p:txBody>
          <a:bodyPr lIns="0" rIns="0" tIns="0" bIns="0" anchor="ctr"/>
          <a:p>
            <a:pPr algn="ctr"/>
            <a:endParaRPr b="0" lang="en-US" sz="4400" spc="-1" strike="noStrike">
              <a:latin typeface="Arial"/>
            </a:endParaRPr>
          </a:p>
        </p:txBody>
      </p:sp>
      <p:sp>
        <p:nvSpPr>
          <p:cNvPr id="20" name="PlaceHolder 2"/>
          <p:cNvSpPr>
            <a:spLocks noGrp="1"/>
          </p:cNvSpPr>
          <p:nvPr>
            <p:ph type="body"/>
          </p:nvPr>
        </p:nvSpPr>
        <p:spPr>
          <a:xfrm>
            <a:off x="1645920" y="10270440"/>
            <a:ext cx="14457240" cy="121424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16826400" y="10270440"/>
            <a:ext cx="14457240" cy="121424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1645920" y="23566680"/>
            <a:ext cx="29626200" cy="121424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645920" y="1751040"/>
            <a:ext cx="29626200" cy="732924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1645920" y="10270440"/>
            <a:ext cx="29626200" cy="25456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slideLayout" Target="../slideLayouts/slideLayout1.xml"/><Relationship Id="rId6" Type="http://schemas.openxmlformats.org/officeDocument/2006/relationships/notesSlide" Target="../notesSlides/notesSlide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CustomShape 1"/>
          <p:cNvSpPr/>
          <p:nvPr/>
        </p:nvSpPr>
        <p:spPr>
          <a:xfrm>
            <a:off x="23760" y="41266440"/>
            <a:ext cx="32915160" cy="1320120"/>
          </a:xfrm>
          <a:prstGeom prst="rect">
            <a:avLst/>
          </a:prstGeom>
          <a:solidFill>
            <a:schemeClr val="accent6"/>
          </a:solidFill>
          <a:ln>
            <a:noFill/>
          </a:ln>
        </p:spPr>
        <p:style>
          <a:lnRef idx="0"/>
          <a:fillRef idx="0"/>
          <a:effectRef idx="0"/>
          <a:fontRef idx="minor"/>
        </p:style>
      </p:sp>
      <p:sp>
        <p:nvSpPr>
          <p:cNvPr id="45" name="CustomShape 2"/>
          <p:cNvSpPr/>
          <p:nvPr/>
        </p:nvSpPr>
        <p:spPr>
          <a:xfrm>
            <a:off x="1358640" y="35575200"/>
            <a:ext cx="9802800" cy="237096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lang="en-US" sz="2800" spc="-1" strike="noStrike">
                <a:solidFill>
                  <a:srgbClr val="000000"/>
                </a:solidFill>
                <a:latin typeface="Times New Roman"/>
                <a:ea typeface="MS PGothic"/>
              </a:rPr>
              <a:t>The authors thank UCOP, the Center of Southeast Asia Studies at UC-Berkeley, and a NSF Graduate Research Fellowship for their support of this research. We also thank the many field crews for their assistance in the field. We also thanks Dr. John J Battles for his nomination of JJB for the CNI fellowship.</a:t>
            </a:r>
            <a:endParaRPr b="0" lang="en-US" sz="2800" spc="-1" strike="noStrike">
              <a:latin typeface="Arial"/>
            </a:endParaRPr>
          </a:p>
        </p:txBody>
      </p:sp>
      <p:sp>
        <p:nvSpPr>
          <p:cNvPr id="46" name="CustomShape 3"/>
          <p:cNvSpPr/>
          <p:nvPr/>
        </p:nvSpPr>
        <p:spPr>
          <a:xfrm>
            <a:off x="1513080" y="34117200"/>
            <a:ext cx="9198000" cy="1393200"/>
          </a:xfrm>
          <a:prstGeom prst="rect">
            <a:avLst/>
          </a:prstGeom>
          <a:noFill/>
          <a:ln>
            <a:noFill/>
          </a:ln>
        </p:spPr>
        <p:style>
          <a:lnRef idx="0"/>
          <a:fillRef idx="0"/>
          <a:effectRef idx="0"/>
          <a:fontRef idx="minor"/>
        </p:style>
        <p:txBody>
          <a:bodyPr lIns="313560" rIns="313560" tIns="156600" bIns="156600" anchor="ctr"/>
          <a:p>
            <a:pPr>
              <a:lnSpc>
                <a:spcPct val="100000"/>
              </a:lnSpc>
              <a:spcBef>
                <a:spcPts val="879"/>
              </a:spcBef>
            </a:pPr>
            <a:r>
              <a:rPr b="1" lang="en-US" sz="4400" spc="-1" strike="noStrike">
                <a:solidFill>
                  <a:srgbClr val="3333cc"/>
                </a:solidFill>
                <a:latin typeface="Arial"/>
                <a:ea typeface="MS PGothic"/>
              </a:rPr>
              <a:t>Acknowledgements </a:t>
            </a:r>
            <a:endParaRPr b="0" lang="en-US" sz="4400" spc="-1" strike="noStrike">
              <a:latin typeface="Arial"/>
            </a:endParaRPr>
          </a:p>
        </p:txBody>
      </p:sp>
      <p:sp>
        <p:nvSpPr>
          <p:cNvPr id="47" name="CustomShape 4"/>
          <p:cNvSpPr/>
          <p:nvPr/>
        </p:nvSpPr>
        <p:spPr>
          <a:xfrm>
            <a:off x="1394640" y="33814800"/>
            <a:ext cx="9556200" cy="2597040"/>
          </a:xfrm>
          <a:prstGeom prst="rect">
            <a:avLst/>
          </a:prstGeom>
          <a:noFill/>
          <a:ln>
            <a:noFill/>
          </a:ln>
        </p:spPr>
        <p:style>
          <a:lnRef idx="0"/>
          <a:fillRef idx="0"/>
          <a:effectRef idx="0"/>
          <a:fontRef idx="minor"/>
        </p:style>
        <p:txBody>
          <a:bodyPr lIns="313560" rIns="313560" tIns="156600" bIns="156600"/>
          <a:p>
            <a:pPr>
              <a:lnSpc>
                <a:spcPct val="100000"/>
              </a:lnSpc>
            </a:pPr>
            <a:endParaRPr b="0" lang="en-US" sz="1800" spc="-1" strike="noStrike">
              <a:latin typeface="Arial"/>
            </a:endParaRPr>
          </a:p>
          <a:p>
            <a:pPr marL="1176480" indent="-1173240">
              <a:lnSpc>
                <a:spcPct val="100000"/>
              </a:lnSpc>
              <a:spcBef>
                <a:spcPts val="561"/>
              </a:spcBef>
            </a:pPr>
            <a:endParaRPr b="0" lang="en-US" sz="1800" spc="-1" strike="noStrike">
              <a:latin typeface="Arial"/>
            </a:endParaRPr>
          </a:p>
        </p:txBody>
      </p:sp>
      <p:sp>
        <p:nvSpPr>
          <p:cNvPr id="48" name="CustomShape 5"/>
          <p:cNvSpPr/>
          <p:nvPr/>
        </p:nvSpPr>
        <p:spPr>
          <a:xfrm>
            <a:off x="22901760" y="7873560"/>
            <a:ext cx="9556200" cy="6240960"/>
          </a:xfrm>
          <a:prstGeom prst="rect">
            <a:avLst/>
          </a:prstGeom>
          <a:noFill/>
          <a:ln>
            <a:noFill/>
          </a:ln>
        </p:spPr>
        <p:style>
          <a:lnRef idx="0"/>
          <a:fillRef idx="0"/>
          <a:effectRef idx="0"/>
          <a:fontRef idx="minor"/>
        </p:style>
      </p:sp>
      <p:sp>
        <p:nvSpPr>
          <p:cNvPr id="49" name="CustomShape 6"/>
          <p:cNvSpPr/>
          <p:nvPr/>
        </p:nvSpPr>
        <p:spPr>
          <a:xfrm>
            <a:off x="22577760" y="6333480"/>
            <a:ext cx="9198000" cy="1393200"/>
          </a:xfrm>
          <a:prstGeom prst="rect">
            <a:avLst/>
          </a:prstGeom>
          <a:noFill/>
          <a:ln>
            <a:noFill/>
          </a:ln>
        </p:spPr>
        <p:style>
          <a:lnRef idx="0"/>
          <a:fillRef idx="0"/>
          <a:effectRef idx="0"/>
          <a:fontRef idx="minor"/>
        </p:style>
        <p:txBody>
          <a:bodyPr lIns="313560" rIns="313560" tIns="156600" bIns="156600" anchor="b"/>
          <a:p>
            <a:pPr>
              <a:lnSpc>
                <a:spcPct val="100000"/>
              </a:lnSpc>
              <a:spcBef>
                <a:spcPts val="879"/>
              </a:spcBef>
            </a:pPr>
            <a:r>
              <a:rPr b="1" lang="en-US" sz="4400" spc="-1" strike="noStrike">
                <a:solidFill>
                  <a:srgbClr val="3333cc"/>
                </a:solidFill>
                <a:latin typeface="Arial"/>
                <a:ea typeface="MS PGothic"/>
              </a:rPr>
              <a:t>Conclusions &amp; Future Goals</a:t>
            </a:r>
            <a:endParaRPr b="0" lang="en-US" sz="4400" spc="-1" strike="noStrike">
              <a:latin typeface="Arial"/>
            </a:endParaRPr>
          </a:p>
        </p:txBody>
      </p:sp>
      <p:sp>
        <p:nvSpPr>
          <p:cNvPr id="50" name="CustomShape 7"/>
          <p:cNvSpPr/>
          <p:nvPr/>
        </p:nvSpPr>
        <p:spPr>
          <a:xfrm>
            <a:off x="11570400" y="22888080"/>
            <a:ext cx="9198000" cy="1268280"/>
          </a:xfrm>
          <a:prstGeom prst="rect">
            <a:avLst/>
          </a:prstGeom>
          <a:noFill/>
          <a:ln>
            <a:noFill/>
          </a:ln>
        </p:spPr>
        <p:style>
          <a:lnRef idx="0"/>
          <a:fillRef idx="0"/>
          <a:effectRef idx="0"/>
          <a:fontRef idx="minor"/>
        </p:style>
        <p:txBody>
          <a:bodyPr lIns="313560" rIns="313560" tIns="156600" bIns="156600" anchor="ctr"/>
          <a:p>
            <a:pPr>
              <a:lnSpc>
                <a:spcPct val="100000"/>
              </a:lnSpc>
              <a:spcBef>
                <a:spcPts val="879"/>
              </a:spcBef>
            </a:pPr>
            <a:r>
              <a:rPr b="1" lang="en-US" sz="4400" spc="-1" strike="noStrike">
                <a:solidFill>
                  <a:srgbClr val="3333cc"/>
                </a:solidFill>
                <a:latin typeface="Arial"/>
                <a:ea typeface="MS PGothic"/>
              </a:rPr>
              <a:t>Results and Outcomes</a:t>
            </a:r>
            <a:endParaRPr b="0" lang="en-US" sz="4400" spc="-1" strike="noStrike">
              <a:latin typeface="Arial"/>
            </a:endParaRPr>
          </a:p>
        </p:txBody>
      </p:sp>
      <p:sp>
        <p:nvSpPr>
          <p:cNvPr id="51" name="CustomShape 8"/>
          <p:cNvSpPr/>
          <p:nvPr/>
        </p:nvSpPr>
        <p:spPr>
          <a:xfrm>
            <a:off x="11391480" y="7732440"/>
            <a:ext cx="9960840" cy="487584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lang="en-US" sz="2800" spc="-1" strike="noStrike">
                <a:solidFill>
                  <a:srgbClr val="000000"/>
                </a:solidFill>
                <a:latin typeface="Times New Roman"/>
                <a:ea typeface="MS PGothic"/>
              </a:rPr>
              <a:t>We quantified ecosystem carbon stocks of intact mangroves at three sites in peninsular Thailand. The sites were selected to represent a range of hydrological and sedimentary characteristics given that these are known to influence mangrove carbon stocks. Plots were located in the forest using a simple random sample for each site. Biomass is estimated using species-specific allometric equations, and soil organic carbon is estimated to 1 m depth. All field sampling followed standardized methods for estimation of forest structure and carbon stocks in mangroves (Kauffman and Donato, 2012, CIFOR).</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0" lang="en-US" sz="2800" spc="-1" strike="noStrike">
                <a:solidFill>
                  <a:srgbClr val="000000"/>
                </a:solidFill>
                <a:latin typeface="Times New Roman"/>
                <a:ea typeface="MS PGothic"/>
              </a:rPr>
              <a:t>To examine the accuracy of global mangrove carbon maps, we extract modeled estimates of aboveground biomass and soil organic carbon for each of our subplot locations. We couple the modeled estimates with the field-based estimates of carbon stocks derived from our sampling campaign. We aggregate the subplot data to the plot and site level, and compare each level of aggregation (subplot, plot and site) for the field-based vs. model-based estimates. We use Kruskal-Wallis tests to test for significant differences between the modeled and field-based estimates given non-normality in the data.</a:t>
            </a:r>
            <a:endParaRPr b="0" lang="en-US" sz="2800" spc="-1" strike="noStrike">
              <a:latin typeface="Arial"/>
            </a:endParaRPr>
          </a:p>
        </p:txBody>
      </p:sp>
      <p:sp>
        <p:nvSpPr>
          <p:cNvPr id="52" name="CustomShape 9"/>
          <p:cNvSpPr/>
          <p:nvPr/>
        </p:nvSpPr>
        <p:spPr>
          <a:xfrm>
            <a:off x="11677680" y="6360480"/>
            <a:ext cx="9198000" cy="1393200"/>
          </a:xfrm>
          <a:prstGeom prst="rect">
            <a:avLst/>
          </a:prstGeom>
          <a:noFill/>
          <a:ln>
            <a:noFill/>
          </a:ln>
        </p:spPr>
        <p:style>
          <a:lnRef idx="0"/>
          <a:fillRef idx="0"/>
          <a:effectRef idx="0"/>
          <a:fontRef idx="minor"/>
        </p:style>
        <p:txBody>
          <a:bodyPr lIns="313560" rIns="313560" tIns="156600" bIns="156600" anchor="b"/>
          <a:p>
            <a:pPr>
              <a:lnSpc>
                <a:spcPct val="100000"/>
              </a:lnSpc>
              <a:spcBef>
                <a:spcPts val="879"/>
              </a:spcBef>
            </a:pPr>
            <a:r>
              <a:rPr b="1" lang="en-US" sz="4400" spc="-1" strike="noStrike">
                <a:solidFill>
                  <a:srgbClr val="3333cc"/>
                </a:solidFill>
                <a:latin typeface="Arial"/>
                <a:ea typeface="MS PGothic"/>
              </a:rPr>
              <a:t>Materials and Methods</a:t>
            </a:r>
            <a:endParaRPr b="0" lang="en-US" sz="4400" spc="-1" strike="noStrike">
              <a:latin typeface="Arial"/>
            </a:endParaRPr>
          </a:p>
        </p:txBody>
      </p:sp>
      <p:sp>
        <p:nvSpPr>
          <p:cNvPr id="53" name="CustomShape 10"/>
          <p:cNvSpPr/>
          <p:nvPr/>
        </p:nvSpPr>
        <p:spPr>
          <a:xfrm>
            <a:off x="1394640" y="32198760"/>
            <a:ext cx="9500040" cy="340092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lang="en-US" sz="2800" spc="-1" strike="noStrike">
                <a:solidFill>
                  <a:srgbClr val="000000"/>
                </a:solidFill>
                <a:latin typeface="Times New Roman"/>
                <a:ea typeface="MS PGothic"/>
              </a:rPr>
              <a:t>The overarching </a:t>
            </a:r>
            <a:r>
              <a:rPr b="1" lang="en-US" sz="2800" spc="-1" strike="noStrike">
                <a:solidFill>
                  <a:srgbClr val="000000"/>
                </a:solidFill>
                <a:latin typeface="Times New Roman"/>
                <a:ea typeface="MS PGothic"/>
              </a:rPr>
              <a:t>goal of this project was to assess the utility of global maps of mangrove aboveground biomass and soil organic carbon for estimating biomass and carbon stocks</a:t>
            </a:r>
            <a:r>
              <a:rPr b="0" lang="en-US" sz="2800" spc="-1" strike="noStrike">
                <a:solidFill>
                  <a:srgbClr val="000000"/>
                </a:solidFill>
                <a:latin typeface="Times New Roman"/>
                <a:ea typeface="MS PGothic"/>
              </a:rPr>
              <a:t> at scales relevant for project implementation.</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endParaRPr b="0" lang="en-US" sz="2800" spc="-1" strike="noStrike">
              <a:latin typeface="Arial"/>
            </a:endParaRPr>
          </a:p>
        </p:txBody>
      </p:sp>
      <p:sp>
        <p:nvSpPr>
          <p:cNvPr id="54" name="CustomShape 11"/>
          <p:cNvSpPr/>
          <p:nvPr/>
        </p:nvSpPr>
        <p:spPr>
          <a:xfrm>
            <a:off x="1472040" y="30983040"/>
            <a:ext cx="9198000" cy="1393200"/>
          </a:xfrm>
          <a:prstGeom prst="rect">
            <a:avLst/>
          </a:prstGeom>
          <a:noFill/>
          <a:ln>
            <a:noFill/>
          </a:ln>
        </p:spPr>
        <p:style>
          <a:lnRef idx="0"/>
          <a:fillRef idx="0"/>
          <a:effectRef idx="0"/>
          <a:fontRef idx="minor"/>
        </p:style>
        <p:txBody>
          <a:bodyPr lIns="313560" rIns="313560" tIns="156600" bIns="156600" anchor="ctr"/>
          <a:p>
            <a:pPr>
              <a:lnSpc>
                <a:spcPct val="100000"/>
              </a:lnSpc>
              <a:spcBef>
                <a:spcPts val="879"/>
              </a:spcBef>
            </a:pPr>
            <a:r>
              <a:rPr b="1" lang="en-US" sz="4400" spc="-1" strike="noStrike">
                <a:solidFill>
                  <a:srgbClr val="3333cc"/>
                </a:solidFill>
                <a:latin typeface="Arial"/>
                <a:ea typeface="MS PGothic"/>
              </a:rPr>
              <a:t>Project Goals</a:t>
            </a:r>
            <a:endParaRPr b="0" lang="en-US" sz="4400" spc="-1" strike="noStrike">
              <a:latin typeface="Arial"/>
            </a:endParaRPr>
          </a:p>
        </p:txBody>
      </p:sp>
      <p:sp>
        <p:nvSpPr>
          <p:cNvPr id="55" name="CustomShape 12"/>
          <p:cNvSpPr/>
          <p:nvPr/>
        </p:nvSpPr>
        <p:spPr>
          <a:xfrm>
            <a:off x="1356840" y="7779240"/>
            <a:ext cx="9560160" cy="1634508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lang="en-US" sz="2800" spc="-1" strike="noStrike">
                <a:solidFill>
                  <a:srgbClr val="000000"/>
                </a:solidFill>
                <a:latin typeface="Times New Roman"/>
                <a:ea typeface="MS PGothic"/>
              </a:rPr>
              <a:t>California is a leader in land-based carbon management programs. California’s “cap and trade” program is one of the largest carbon markets globally. At present, it allows for companies to purchase emission offsets that help meet their emission targets by supporting domestic forest conservation.</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1" lang="en-US" sz="2800" spc="-1" strike="noStrike">
                <a:solidFill>
                  <a:srgbClr val="000000"/>
                </a:solidFill>
                <a:latin typeface="Times New Roman"/>
                <a:ea typeface="MS PGothic"/>
              </a:rPr>
              <a:t>California is now exploring a Tropical Forest Standard, a set of criteria that would allow tropical nations to enter California’s cap and trade system by reducing deforestation</a:t>
            </a:r>
            <a:r>
              <a:rPr b="0" lang="en-US" sz="2800" spc="-1" strike="noStrike">
                <a:solidFill>
                  <a:srgbClr val="000000"/>
                </a:solidFill>
                <a:latin typeface="Times New Roman"/>
                <a:ea typeface="MS PGothic"/>
              </a:rPr>
              <a:t>. Should the bill be endorsed, an avenue for California to offset emissions by conserving tropical forests would be established.</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1" lang="en-US" sz="2800" spc="-1" strike="noStrike">
                <a:solidFill>
                  <a:srgbClr val="000000"/>
                </a:solidFill>
                <a:latin typeface="Times New Roman"/>
                <a:ea typeface="MS PGothic"/>
              </a:rPr>
              <a:t>Mangroves – the coastal forests of the tropics – are among the world’s most efficient ecosystems at sequestering carbon (</a:t>
            </a:r>
            <a:r>
              <a:rPr b="0" lang="en-US" sz="2800" spc="-1" strike="noStrike">
                <a:solidFill>
                  <a:srgbClr val="000000"/>
                </a:solidFill>
                <a:latin typeface="Times New Roman"/>
                <a:ea typeface="MS PGothic"/>
              </a:rPr>
              <a:t>Donato et al., 2011, </a:t>
            </a:r>
            <a:r>
              <a:rPr b="0" i="1" lang="en-US" sz="2800" spc="-1" strike="noStrike">
                <a:solidFill>
                  <a:srgbClr val="000000"/>
                </a:solidFill>
                <a:latin typeface="Times New Roman"/>
                <a:ea typeface="MS PGothic"/>
              </a:rPr>
              <a:t>Nat. Clim. Change</a:t>
            </a:r>
            <a:r>
              <a:rPr b="0" lang="en-US" sz="2800" spc="-1" strike="noStrike">
                <a:solidFill>
                  <a:srgbClr val="000000"/>
                </a:solidFill>
                <a:latin typeface="Times New Roman"/>
                <a:ea typeface="MS PGothic"/>
              </a:rPr>
              <a:t>)</a:t>
            </a:r>
            <a:r>
              <a:rPr b="1" lang="en-US" sz="2800" spc="-1" strike="noStrike">
                <a:solidFill>
                  <a:srgbClr val="000000"/>
                </a:solidFill>
                <a:latin typeface="Times New Roman"/>
                <a:ea typeface="MS PGothic"/>
              </a:rPr>
              <a:t>.</a:t>
            </a:r>
            <a:r>
              <a:rPr b="0" lang="en-US" sz="2800" spc="-1" strike="noStrike">
                <a:solidFill>
                  <a:srgbClr val="000000"/>
                </a:solidFill>
                <a:latin typeface="Times New Roman"/>
                <a:ea typeface="MS PGothic"/>
              </a:rPr>
              <a:t> Mangrove forests stock large amounts of organic carbon in their vegetation, but particularly in their water-logged soils. The water-logged soils suppress microbial activity, which slows soil carbon releases to the atmosphere and thus creates massive carbon stores in their soils. </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0" lang="en-US" sz="2800" spc="-1" strike="noStrike">
                <a:solidFill>
                  <a:srgbClr val="000000"/>
                </a:solidFill>
                <a:latin typeface="Times New Roman"/>
                <a:ea typeface="MS PGothic"/>
              </a:rPr>
              <a:t>For entrance into California’s cap and trade system, robust estimates of stocks, losses and gains of carbon in mangrove landscapes are compulsory. </a:t>
            </a:r>
            <a:r>
              <a:rPr b="1" lang="en-US" sz="2800" spc="-1" strike="noStrike">
                <a:solidFill>
                  <a:srgbClr val="000000"/>
                </a:solidFill>
                <a:latin typeface="Times New Roman"/>
                <a:ea typeface="MS PGothic"/>
              </a:rPr>
              <a:t>Global maps of mangrove carbon produced through modeling provide a cost-efficient means for estimating carbon stocks for nations with limited resources</a:t>
            </a:r>
            <a:r>
              <a:rPr b="0" lang="en-US" sz="2800" spc="-1" strike="noStrike">
                <a:solidFill>
                  <a:srgbClr val="000000"/>
                </a:solidFill>
                <a:latin typeface="Times New Roman"/>
                <a:ea typeface="MS PGothic"/>
              </a:rPr>
              <a:t> (Sanderman et al., 2018, </a:t>
            </a:r>
            <a:r>
              <a:rPr b="0" i="1" lang="en-US" sz="2800" spc="-1" strike="noStrike">
                <a:solidFill>
                  <a:srgbClr val="000000"/>
                </a:solidFill>
                <a:latin typeface="Times New Roman"/>
                <a:ea typeface="MS PGothic"/>
              </a:rPr>
              <a:t>Nat. Geosci.</a:t>
            </a:r>
            <a:r>
              <a:rPr b="0" lang="en-US" sz="2800" spc="-1" strike="noStrike">
                <a:solidFill>
                  <a:srgbClr val="000000"/>
                </a:solidFill>
                <a:latin typeface="Times New Roman"/>
                <a:ea typeface="MS PGothic"/>
              </a:rPr>
              <a:t>, Simard et al., 2019, </a:t>
            </a:r>
            <a:r>
              <a:rPr b="0" i="1" lang="en-US" sz="2800" spc="-1" strike="noStrike">
                <a:solidFill>
                  <a:srgbClr val="000000"/>
                </a:solidFill>
                <a:latin typeface="Times New Roman"/>
                <a:ea typeface="MS PGothic"/>
              </a:rPr>
              <a:t>Nat Ecol. &amp; Evol.</a:t>
            </a:r>
            <a:r>
              <a:rPr b="0" lang="en-US" sz="2800" spc="-1" strike="noStrike">
                <a:solidFill>
                  <a:srgbClr val="000000"/>
                </a:solidFill>
                <a:latin typeface="Times New Roman"/>
                <a:ea typeface="MS PGothic"/>
              </a:rPr>
              <a:t>)</a:t>
            </a:r>
            <a:r>
              <a:rPr b="1" lang="en-US" sz="2800" spc="-1" strike="noStrike">
                <a:solidFill>
                  <a:srgbClr val="000000"/>
                </a:solidFill>
                <a:latin typeface="Times New Roman"/>
                <a:ea typeface="MS PGothic"/>
              </a:rPr>
              <a:t>; however, it is unclear whether these values hold at the site-level, in which projects would ultimately be implemented.</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0" i="1" lang="en-US" sz="2800" spc="-1" strike="noStrike">
                <a:solidFill>
                  <a:srgbClr val="000000"/>
                </a:solidFill>
                <a:latin typeface="Times New Roman"/>
                <a:ea typeface="MS PGothic"/>
              </a:rPr>
              <a:t>A note: </a:t>
            </a:r>
            <a:r>
              <a:rPr b="0" lang="en-US" sz="2800" spc="-1" strike="noStrike">
                <a:solidFill>
                  <a:srgbClr val="000000"/>
                </a:solidFill>
                <a:latin typeface="Times New Roman"/>
                <a:ea typeface="MS PGothic"/>
              </a:rPr>
              <a:t>While international land-based carbon offsets are not without their shortcomings (see </a:t>
            </a:r>
            <a:r>
              <a:rPr b="0" lang="en-US" sz="2800" spc="-1" strike="noStrike" u="sng">
                <a:solidFill>
                  <a:srgbClr val="21409a"/>
                </a:solidFill>
                <a:uFillTx/>
                <a:latin typeface="Times New Roman"/>
                <a:ea typeface="MS PGothic"/>
              </a:rPr>
              <a:t>www.redd-monitor.org</a:t>
            </a:r>
            <a:r>
              <a:rPr b="0" lang="en-US" sz="2800" spc="-1" strike="noStrike">
                <a:solidFill>
                  <a:srgbClr val="000000"/>
                </a:solidFill>
                <a:latin typeface="Times New Roman"/>
                <a:ea typeface="MS PGothic"/>
              </a:rPr>
              <a:t>), forest restoration remains one of the most widespread mechanisms for atmospheric greenhouse gases reductions. It is important that we assess their value through a critical lens.</a:t>
            </a:r>
            <a:endParaRPr b="0" lang="en-US" sz="2800" spc="-1" strike="noStrike">
              <a:latin typeface="Arial"/>
            </a:endParaRPr>
          </a:p>
          <a:p>
            <a:pPr>
              <a:lnSpc>
                <a:spcPct val="100000"/>
              </a:lnSpc>
              <a:spcBef>
                <a:spcPts val="561"/>
              </a:spcBef>
            </a:pPr>
            <a:endParaRPr b="0" lang="en-US" sz="2800" spc="-1" strike="noStrike">
              <a:latin typeface="Arial"/>
            </a:endParaRPr>
          </a:p>
        </p:txBody>
      </p:sp>
      <p:sp>
        <p:nvSpPr>
          <p:cNvPr id="56" name="CustomShape 13"/>
          <p:cNvSpPr/>
          <p:nvPr/>
        </p:nvSpPr>
        <p:spPr>
          <a:xfrm>
            <a:off x="1535760" y="6365160"/>
            <a:ext cx="9198000" cy="1393200"/>
          </a:xfrm>
          <a:prstGeom prst="rect">
            <a:avLst/>
          </a:prstGeom>
          <a:noFill/>
          <a:ln>
            <a:noFill/>
          </a:ln>
        </p:spPr>
        <p:style>
          <a:lnRef idx="0"/>
          <a:fillRef idx="0"/>
          <a:effectRef idx="0"/>
          <a:fontRef idx="minor"/>
        </p:style>
        <p:txBody>
          <a:bodyPr lIns="313560" rIns="313560" tIns="156600" bIns="156600" anchor="b"/>
          <a:p>
            <a:pPr>
              <a:lnSpc>
                <a:spcPct val="100000"/>
              </a:lnSpc>
              <a:spcBef>
                <a:spcPts val="879"/>
              </a:spcBef>
            </a:pPr>
            <a:r>
              <a:rPr b="1" lang="en-US" sz="4400" spc="-1" strike="noStrike">
                <a:solidFill>
                  <a:srgbClr val="3333cc"/>
                </a:solidFill>
                <a:latin typeface="Arial"/>
                <a:ea typeface="MS PGothic"/>
              </a:rPr>
              <a:t>Introduction</a:t>
            </a:r>
            <a:endParaRPr b="0" lang="en-US" sz="4400" spc="-1" strike="noStrike">
              <a:latin typeface="Arial"/>
            </a:endParaRPr>
          </a:p>
        </p:txBody>
      </p:sp>
      <p:sp>
        <p:nvSpPr>
          <p:cNvPr id="57" name="CustomShape 14"/>
          <p:cNvSpPr/>
          <p:nvPr/>
        </p:nvSpPr>
        <p:spPr>
          <a:xfrm>
            <a:off x="0" y="1015920"/>
            <a:ext cx="32938920" cy="4771800"/>
          </a:xfrm>
          <a:prstGeom prst="rect">
            <a:avLst/>
          </a:prstGeom>
          <a:solidFill>
            <a:srgbClr val="3333cc"/>
          </a:solidFill>
          <a:ln>
            <a:noFill/>
          </a:ln>
        </p:spPr>
        <p:style>
          <a:lnRef idx="0"/>
          <a:fillRef idx="0"/>
          <a:effectRef idx="0"/>
          <a:fontRef idx="minor"/>
        </p:style>
        <p:txBody>
          <a:bodyPr lIns="313560" rIns="313560" tIns="156600" bIns="156600" anchor="ctr"/>
          <a:p>
            <a:pPr algn="ctr">
              <a:lnSpc>
                <a:spcPct val="100000"/>
              </a:lnSpc>
              <a:spcAft>
                <a:spcPts val="720"/>
              </a:spcAft>
            </a:pPr>
            <a:r>
              <a:rPr b="1" lang="en-US" sz="6600" spc="-1" strike="noStrike">
                <a:solidFill>
                  <a:srgbClr val="ffff00"/>
                </a:solidFill>
                <a:latin typeface="Arial"/>
                <a:ea typeface="ＭＳ Ｐゴシック"/>
              </a:rPr>
              <a:t>Designing carbon offset programs with field or model data: Any difference?</a:t>
            </a:r>
            <a:br/>
            <a:br/>
            <a:r>
              <a:rPr b="1" lang="en-US" sz="4000" spc="-1" strike="noStrike">
                <a:solidFill>
                  <a:srgbClr val="ffff00"/>
                </a:solidFill>
                <a:latin typeface="Arial"/>
                <a:ea typeface="ＭＳ Ｐゴシック"/>
              </a:rPr>
              <a:t>Jacob J. Bukoski</a:t>
            </a:r>
            <a:r>
              <a:rPr b="1" lang="en-US" sz="4000" spc="-1" strike="noStrike" baseline="33000">
                <a:solidFill>
                  <a:srgbClr val="ffff00"/>
                </a:solidFill>
                <a:latin typeface="Arial"/>
                <a:ea typeface="ＭＳ Ｐゴシック"/>
              </a:rPr>
              <a:t>1</a:t>
            </a:r>
            <a:r>
              <a:rPr b="1" lang="en-US" sz="4000" spc="-1" strike="noStrike">
                <a:solidFill>
                  <a:srgbClr val="ffff00"/>
                </a:solidFill>
                <a:latin typeface="Arial"/>
                <a:ea typeface="ＭＳ Ｐゴシック"/>
              </a:rPr>
              <a:t>, Angie Elwin</a:t>
            </a:r>
            <a:r>
              <a:rPr b="1" lang="en-US" sz="4000" spc="-1" strike="noStrike" baseline="33000">
                <a:solidFill>
                  <a:srgbClr val="ffff00"/>
                </a:solidFill>
                <a:latin typeface="Arial"/>
                <a:ea typeface="ＭＳ Ｐゴシック"/>
              </a:rPr>
              <a:t>2</a:t>
            </a:r>
            <a:r>
              <a:rPr b="1" lang="en-US" sz="4000" spc="-1" strike="noStrike">
                <a:solidFill>
                  <a:srgbClr val="ffff00"/>
                </a:solidFill>
                <a:latin typeface="Arial"/>
                <a:ea typeface="ＭＳ Ｐゴシック"/>
              </a:rPr>
              <a:t>, Rich MacKenzie</a:t>
            </a:r>
            <a:r>
              <a:rPr b="1" lang="en-US" sz="4000" spc="-1" strike="noStrike" baseline="33000">
                <a:solidFill>
                  <a:srgbClr val="ffff00"/>
                </a:solidFill>
                <a:latin typeface="Arial"/>
                <a:ea typeface="ＭＳ Ｐゴシック"/>
              </a:rPr>
              <a:t>3</a:t>
            </a:r>
            <a:r>
              <a:rPr b="1" lang="en-US" sz="4000" spc="-1" strike="noStrike">
                <a:solidFill>
                  <a:srgbClr val="ffff00"/>
                </a:solidFill>
                <a:latin typeface="Arial"/>
                <a:ea typeface="ＭＳ Ｐゴシック"/>
              </a:rPr>
              <a:t>, Matthew D. Potts</a:t>
            </a:r>
            <a:r>
              <a:rPr b="1" lang="en-US" sz="4000" spc="-1" strike="noStrike" baseline="33000">
                <a:solidFill>
                  <a:srgbClr val="ffff00"/>
                </a:solidFill>
                <a:latin typeface="Arial"/>
                <a:ea typeface="ＭＳ Ｐゴシック"/>
              </a:rPr>
              <a:t>1</a:t>
            </a:r>
            <a:endParaRPr b="0" lang="en-US" sz="4000" spc="-1" strike="noStrike">
              <a:latin typeface="Arial"/>
            </a:endParaRPr>
          </a:p>
          <a:p>
            <a:pPr algn="ctr">
              <a:lnSpc>
                <a:spcPct val="100000"/>
              </a:lnSpc>
              <a:spcAft>
                <a:spcPts val="720"/>
              </a:spcAft>
            </a:pPr>
            <a:endParaRPr b="0" lang="en-US" sz="4000" spc="-1" strike="noStrike">
              <a:latin typeface="Arial"/>
            </a:endParaRPr>
          </a:p>
          <a:p>
            <a:pPr algn="ctr">
              <a:lnSpc>
                <a:spcPct val="100000"/>
              </a:lnSpc>
              <a:spcAft>
                <a:spcPts val="720"/>
              </a:spcAft>
            </a:pPr>
            <a:r>
              <a:rPr b="1" lang="en-US" sz="2600" spc="-1" strike="noStrike" baseline="33000">
                <a:solidFill>
                  <a:srgbClr val="ffff00"/>
                </a:solidFill>
                <a:latin typeface="Arial"/>
                <a:ea typeface="ＭＳ Ｐゴシック"/>
              </a:rPr>
              <a:t>1</a:t>
            </a:r>
            <a:r>
              <a:rPr b="1" lang="en-US" sz="2600" spc="-1" strike="noStrike">
                <a:solidFill>
                  <a:srgbClr val="ffff00"/>
                </a:solidFill>
                <a:latin typeface="Arial"/>
                <a:ea typeface="ＭＳ Ｐゴシック"/>
              </a:rPr>
              <a:t>Department of Environmental Science, Policy and Management, University of California, Berkeley</a:t>
            </a:r>
            <a:endParaRPr b="0" lang="en-US" sz="2600" spc="-1" strike="noStrike">
              <a:latin typeface="Arial"/>
            </a:endParaRPr>
          </a:p>
          <a:p>
            <a:pPr algn="ctr">
              <a:lnSpc>
                <a:spcPct val="100000"/>
              </a:lnSpc>
              <a:spcAft>
                <a:spcPts val="720"/>
              </a:spcAft>
            </a:pPr>
            <a:r>
              <a:rPr b="1" lang="en-US" sz="2600" spc="-1" strike="noStrike" baseline="33000">
                <a:solidFill>
                  <a:srgbClr val="ffff00"/>
                </a:solidFill>
                <a:latin typeface="Arial"/>
                <a:ea typeface="ＭＳ Ｐゴシック"/>
              </a:rPr>
              <a:t>2</a:t>
            </a:r>
            <a:r>
              <a:rPr b="1" lang="en-US" sz="2600" spc="-1" strike="noStrike">
                <a:solidFill>
                  <a:srgbClr val="ffff00"/>
                </a:solidFill>
                <a:latin typeface="Arial"/>
                <a:ea typeface="ＭＳ Ｐゴシック"/>
              </a:rPr>
              <a:t>Department of Geography and Environmental Science, University of Reading, Reading, UK</a:t>
            </a:r>
            <a:br/>
            <a:r>
              <a:rPr b="1" lang="en-US" sz="2600" spc="-1" strike="noStrike" baseline="33000">
                <a:solidFill>
                  <a:srgbClr val="ffff00"/>
                </a:solidFill>
                <a:latin typeface="Arial"/>
                <a:ea typeface="ＭＳ Ｐゴシック"/>
              </a:rPr>
              <a:t>3</a:t>
            </a:r>
            <a:r>
              <a:rPr b="1" lang="en-US" sz="2600" spc="-1" strike="noStrike">
                <a:solidFill>
                  <a:srgbClr val="ffff00"/>
                </a:solidFill>
                <a:latin typeface="Arial"/>
                <a:ea typeface="ＭＳ Ｐゴシック"/>
              </a:rPr>
              <a:t>Institute for Pacific Island Forestry, United States Forest Service</a:t>
            </a:r>
            <a:endParaRPr b="0" lang="en-US" sz="2600" spc="-1" strike="noStrike">
              <a:latin typeface="Arial"/>
            </a:endParaRPr>
          </a:p>
        </p:txBody>
      </p:sp>
      <p:pic>
        <p:nvPicPr>
          <p:cNvPr id="58" name="" descr=""/>
          <p:cNvPicPr/>
          <p:nvPr/>
        </p:nvPicPr>
        <p:blipFill>
          <a:blip r:embed="rId1"/>
          <a:srcRect l="0" t="5664" r="0" b="4401"/>
          <a:stretch/>
        </p:blipFill>
        <p:spPr>
          <a:xfrm>
            <a:off x="1496880" y="24846480"/>
            <a:ext cx="9190080" cy="5915880"/>
          </a:xfrm>
          <a:prstGeom prst="rect">
            <a:avLst/>
          </a:prstGeom>
          <a:ln>
            <a:noFill/>
          </a:ln>
        </p:spPr>
      </p:pic>
      <p:sp>
        <p:nvSpPr>
          <p:cNvPr id="59" name="CustomShape 15"/>
          <p:cNvSpPr/>
          <p:nvPr/>
        </p:nvSpPr>
        <p:spPr>
          <a:xfrm>
            <a:off x="11391480" y="23959080"/>
            <a:ext cx="9556200" cy="912816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lang="en-US" sz="2800" spc="-1" strike="noStrike">
                <a:solidFill>
                  <a:srgbClr val="000000"/>
                </a:solidFill>
                <a:latin typeface="Times New Roman"/>
                <a:ea typeface="MS PGothic"/>
              </a:rPr>
              <a:t>We find high variability between the field and model-based estimates of mangrove forest carbon. At the site-level, there is no consistent trend in predictability across the three sites. For aboveground biomass, we find a significant difference between the field-based and model-based estimates for one site. For soil organic carbon, we find significant differences between two sites (see Fig. 1).</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0" lang="en-US" sz="2800" spc="-1" strike="noStrike">
                <a:solidFill>
                  <a:srgbClr val="000000"/>
                </a:solidFill>
                <a:latin typeface="Times New Roman"/>
                <a:ea typeface="MS PGothic"/>
              </a:rPr>
              <a:t>At the plot and subplot level, there are large discrepancies between the field-based and model-based estimates of aboveground biomass (see Fig. 2). Notably, the field-based estimates of aboveground biomass vary from &lt;50 Mg ha</a:t>
            </a:r>
            <a:r>
              <a:rPr b="0" lang="en-US" sz="2800" spc="-1" strike="noStrike" baseline="33000">
                <a:solidFill>
                  <a:srgbClr val="000000"/>
                </a:solidFill>
                <a:latin typeface="Times New Roman"/>
                <a:ea typeface="MS PGothic"/>
              </a:rPr>
              <a:t>-1</a:t>
            </a:r>
            <a:r>
              <a:rPr b="0" lang="en-US" sz="2800" spc="-1" strike="noStrike">
                <a:solidFill>
                  <a:srgbClr val="000000"/>
                </a:solidFill>
                <a:latin typeface="Times New Roman"/>
                <a:ea typeface="MS PGothic"/>
              </a:rPr>
              <a:t> to &gt; 400 Mg ha</a:t>
            </a:r>
            <a:r>
              <a:rPr b="0" lang="en-US" sz="2800" spc="-1" strike="noStrike" baseline="33000">
                <a:solidFill>
                  <a:srgbClr val="000000"/>
                </a:solidFill>
                <a:latin typeface="Times New Roman"/>
                <a:ea typeface="MS PGothic"/>
              </a:rPr>
              <a:t>-1</a:t>
            </a:r>
            <a:r>
              <a:rPr b="0" lang="en-US" sz="2800" spc="-1" strike="noStrike">
                <a:solidFill>
                  <a:srgbClr val="000000"/>
                </a:solidFill>
                <a:latin typeface="Times New Roman"/>
                <a:ea typeface="MS PGothic"/>
              </a:rPr>
              <a:t>, whereas the modeled estimates are constrained between 100 and 200 Mg ha</a:t>
            </a:r>
            <a:r>
              <a:rPr b="0" lang="en-US" sz="2800" spc="-1" strike="noStrike" baseline="33000">
                <a:solidFill>
                  <a:srgbClr val="000000"/>
                </a:solidFill>
                <a:latin typeface="Times New Roman"/>
                <a:ea typeface="MS PGothic"/>
              </a:rPr>
              <a:t>-1</a:t>
            </a:r>
            <a:r>
              <a:rPr b="0" lang="en-US" sz="2800" spc="-1" strike="noStrike">
                <a:solidFill>
                  <a:srgbClr val="000000"/>
                </a:solidFill>
                <a:latin typeface="Times New Roman"/>
                <a:ea typeface="MS PGothic"/>
              </a:rPr>
              <a:t>. For soil organic carbon, the modeled data explained variation across sites, but was variable at the plot or subplot level.</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1" lang="en-US" sz="2800" spc="-1" strike="noStrike">
                <a:solidFill>
                  <a:srgbClr val="000000"/>
                </a:solidFill>
                <a:latin typeface="Times New Roman"/>
                <a:ea typeface="MS PGothic"/>
              </a:rPr>
              <a:t>Implications:</a:t>
            </a:r>
            <a:r>
              <a:rPr b="0" lang="en-US" sz="2800" spc="-1" strike="noStrike">
                <a:solidFill>
                  <a:srgbClr val="000000"/>
                </a:solidFill>
                <a:latin typeface="Times New Roman"/>
                <a:ea typeface="MS PGothic"/>
              </a:rPr>
              <a:t> Carbon offset programs are likely to be designed and implemented at the site level, with plot or subplot level measurements used for monitoring carbon gains over time. While model-based data are useful for initial estimates of carbon stocks, field-based data will still be of key import for implementing offset programs.</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endParaRPr b="0" lang="en-US" sz="2800" spc="-1" strike="noStrike">
              <a:latin typeface="Arial"/>
            </a:endParaRPr>
          </a:p>
        </p:txBody>
      </p:sp>
      <p:sp>
        <p:nvSpPr>
          <p:cNvPr id="60" name="CustomShape 16"/>
          <p:cNvSpPr/>
          <p:nvPr/>
        </p:nvSpPr>
        <p:spPr>
          <a:xfrm>
            <a:off x="22397760" y="7693200"/>
            <a:ext cx="9556200" cy="720900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lang="en-US" sz="2800" spc="-1" strike="noStrike">
                <a:solidFill>
                  <a:srgbClr val="000000"/>
                </a:solidFill>
                <a:latin typeface="Times New Roman"/>
                <a:ea typeface="MS PGothic"/>
              </a:rPr>
              <a:t>The findings show variable results between model-based and field-based estimates of carbon stocks. </a:t>
            </a:r>
            <a:r>
              <a:rPr b="1" lang="en-US" sz="2800" spc="-1" strike="noStrike">
                <a:solidFill>
                  <a:srgbClr val="000000"/>
                </a:solidFill>
                <a:latin typeface="Times New Roman"/>
                <a:ea typeface="MS PGothic"/>
              </a:rPr>
              <a:t>When designing carbon offset programs, model-based estimates will be useful for a first-estimate guess at extant stocks. However, model-based estimates should be coupled with field-based sampling to help constrain uncertainty.</a:t>
            </a:r>
            <a:r>
              <a:rPr b="0" lang="en-US" sz="2800" spc="-1" strike="noStrike">
                <a:solidFill>
                  <a:srgbClr val="000000"/>
                </a:solidFill>
                <a:latin typeface="Times New Roman"/>
                <a:ea typeface="MS PGothic"/>
              </a:rPr>
              <a:t> Use of the modeled datasets to help stratify sampling (e.g., across regions of high vs. low biomass) at the site level will help reduce both costs and uncertainty.</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r>
              <a:rPr b="0" lang="en-US" sz="2800" spc="-1" strike="noStrike">
                <a:solidFill>
                  <a:srgbClr val="000000"/>
                </a:solidFill>
                <a:latin typeface="Times New Roman"/>
                <a:ea typeface="MS PGothic"/>
              </a:rPr>
              <a:t>Future research will expand this work by a) quantifying and mapping land cover change across Thailand as a whole, and b) using optimization methods to incorporate economic and social criteria into priority maps of appropriate sites for mangrove restoration. </a:t>
            </a:r>
            <a:endParaRPr b="0" lang="en-US" sz="2800" spc="-1" strike="noStrike">
              <a:latin typeface="Arial"/>
            </a:endParaRPr>
          </a:p>
        </p:txBody>
      </p:sp>
      <p:sp>
        <p:nvSpPr>
          <p:cNvPr id="61" name="CustomShape 17"/>
          <p:cNvSpPr/>
          <p:nvPr/>
        </p:nvSpPr>
        <p:spPr>
          <a:xfrm>
            <a:off x="22397760" y="18697320"/>
            <a:ext cx="9556200" cy="2612520"/>
          </a:xfrm>
          <a:prstGeom prst="rect">
            <a:avLst/>
          </a:prstGeom>
          <a:noFill/>
          <a:ln>
            <a:noFill/>
          </a:ln>
        </p:spPr>
        <p:style>
          <a:lnRef idx="0"/>
          <a:fillRef idx="0"/>
          <a:effectRef idx="0"/>
          <a:fontRef idx="minor"/>
        </p:style>
      </p:sp>
      <p:pic>
        <p:nvPicPr>
          <p:cNvPr id="62" name="" descr=""/>
          <p:cNvPicPr/>
          <p:nvPr/>
        </p:nvPicPr>
        <p:blipFill>
          <a:blip r:embed="rId2"/>
          <a:srcRect l="0" t="8029" r="4" b="18051"/>
          <a:stretch/>
        </p:blipFill>
        <p:spPr>
          <a:xfrm>
            <a:off x="11391480" y="17366040"/>
            <a:ext cx="9685080" cy="5366160"/>
          </a:xfrm>
          <a:prstGeom prst="rect">
            <a:avLst/>
          </a:prstGeom>
          <a:ln>
            <a:noFill/>
          </a:ln>
        </p:spPr>
      </p:pic>
      <p:sp>
        <p:nvSpPr>
          <p:cNvPr id="63" name="CustomShape 18"/>
          <p:cNvSpPr/>
          <p:nvPr/>
        </p:nvSpPr>
        <p:spPr>
          <a:xfrm>
            <a:off x="10953720" y="34643880"/>
            <a:ext cx="20428560" cy="93492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1" lang="en-US" sz="2800" spc="-1" strike="noStrike">
                <a:solidFill>
                  <a:srgbClr val="000000"/>
                </a:solidFill>
                <a:latin typeface="Times New Roman"/>
                <a:ea typeface="MS PGothic"/>
              </a:rPr>
              <a:t>Fig. 1.</a:t>
            </a:r>
            <a:r>
              <a:rPr b="0" lang="en-US" sz="2800" spc="-1" strike="noStrike">
                <a:solidFill>
                  <a:srgbClr val="000000"/>
                </a:solidFill>
                <a:latin typeface="Times New Roman"/>
                <a:ea typeface="MS PGothic"/>
              </a:rPr>
              <a:t> Ecosystem carbon stocks of the mangroves and abandoned aquaculture ponds for the three sites. </a:t>
            </a:r>
            <a:endParaRPr b="0" lang="en-US" sz="2800" spc="-1" strike="noStrike">
              <a:latin typeface="Arial"/>
            </a:endParaRPr>
          </a:p>
        </p:txBody>
      </p:sp>
      <p:sp>
        <p:nvSpPr>
          <p:cNvPr id="64" name="CustomShape 19"/>
          <p:cNvSpPr/>
          <p:nvPr/>
        </p:nvSpPr>
        <p:spPr>
          <a:xfrm>
            <a:off x="22397760" y="14796360"/>
            <a:ext cx="9288000" cy="199764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1" lang="en-US" sz="2800" spc="-1" strike="noStrike">
                <a:solidFill>
                  <a:srgbClr val="000000"/>
                </a:solidFill>
                <a:latin typeface="Times New Roman"/>
                <a:ea typeface="MS PGothic"/>
              </a:rPr>
              <a:t>Fig. 2.</a:t>
            </a:r>
            <a:r>
              <a:rPr b="0" lang="en-US" sz="2800" spc="-1" strike="noStrike">
                <a:solidFill>
                  <a:srgbClr val="000000"/>
                </a:solidFill>
                <a:latin typeface="Times New Roman"/>
                <a:ea typeface="MS PGothic"/>
              </a:rPr>
              <a:t> Comparison of plot- and subplot-level estimates of mangrove biomass and soil organic carbon using field-based and model-based estimates. AGB is aboveground biomass whereas SOC is soil organic carbon.</a:t>
            </a:r>
            <a:endParaRPr b="0" lang="en-US" sz="2800" spc="-1" strike="noStrike">
              <a:latin typeface="Arial"/>
            </a:endParaRPr>
          </a:p>
        </p:txBody>
      </p:sp>
      <p:graphicFrame>
        <p:nvGraphicFramePr>
          <p:cNvPr id="65" name="Table 20"/>
          <p:cNvGraphicFramePr/>
          <p:nvPr/>
        </p:nvGraphicFramePr>
        <p:xfrm>
          <a:off x="11430000" y="35561520"/>
          <a:ext cx="20076840" cy="4366080"/>
        </p:xfrm>
        <a:graphic>
          <a:graphicData uri="http://schemas.openxmlformats.org/drawingml/2006/table">
            <a:tbl>
              <a:tblPr/>
              <a:tblGrid>
                <a:gridCol w="2515680"/>
                <a:gridCol w="3061080"/>
                <a:gridCol w="3061440"/>
                <a:gridCol w="2849040"/>
                <a:gridCol w="2788560"/>
                <a:gridCol w="2967480"/>
                <a:gridCol w="2833920"/>
              </a:tblGrid>
              <a:tr h="478080">
                <a:tc rowSpan="2">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gridSpan="2">
                  <a:txBody>
                    <a:bodyPr lIns="90000" rIns="90000"/>
                    <a:p>
                      <a:pPr algn="ctr">
                        <a:lnSpc>
                          <a:spcPct val="100000"/>
                        </a:lnSpc>
                      </a:pPr>
                      <a:r>
                        <a:rPr b="1" lang="en-US" sz="2400" spc="-1" strike="noStrike">
                          <a:latin typeface="Times New Roman"/>
                        </a:rPr>
                        <a:t>Krabi</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hMerge="1">
                  <a:tcPr>
                    <a:solidFill>
                      <a:srgbClr val="729fcf"/>
                    </a:solidFill>
                  </a:tcPr>
                </a:tc>
                <a:tc gridSpan="2">
                  <a:txBody>
                    <a:bodyPr lIns="90000" rIns="90000"/>
                    <a:p>
                      <a:pPr algn="ctr">
                        <a:lnSpc>
                          <a:spcPct val="100000"/>
                        </a:lnSpc>
                        <a:spcAft>
                          <a:spcPts val="408"/>
                        </a:spcAft>
                      </a:pPr>
                      <a:r>
                        <a:rPr b="1" lang="en-US" sz="2400" spc="-1" strike="noStrike">
                          <a:latin typeface="Times New Roman"/>
                        </a:rPr>
                        <a:t>Nakorn</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hMerge="1">
                  <a:tcPr>
                    <a:solidFill>
                      <a:srgbClr val="729fcf"/>
                    </a:solidFill>
                  </a:tcPr>
                </a:tc>
                <a:tc gridSpan="2">
                  <a:txBody>
                    <a:bodyPr lIns="90000" rIns="90000"/>
                    <a:p>
                      <a:pPr algn="ctr">
                        <a:lnSpc>
                          <a:spcPct val="100000"/>
                        </a:lnSpc>
                        <a:spcAft>
                          <a:spcPts val="408"/>
                        </a:spcAft>
                      </a:pPr>
                      <a:r>
                        <a:rPr b="1" lang="en-US" sz="2400" spc="-1" strike="noStrike">
                          <a:latin typeface="Times New Roman"/>
                        </a:rPr>
                        <a:t>Trang</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hMerge="1">
                  <a:tcPr>
                    <a:solidFill>
                      <a:srgbClr val="729fcf"/>
                    </a:solidFill>
                  </a:tcPr>
                </a:tc>
              </a:tr>
              <a:tr h="803520">
                <a:tc vMerge="1">
                  <a:tcPr>
                    <a:solidFill>
                      <a:srgbClr val="729fcf"/>
                    </a:solidFill>
                  </a:tcPr>
                </a:tc>
                <a:tc>
                  <a:txBody>
                    <a:bodyPr lIns="90000" rIns="90000"/>
                    <a:p>
                      <a:pPr algn="ctr">
                        <a:lnSpc>
                          <a:spcPct val="100000"/>
                        </a:lnSpc>
                        <a:spcAft>
                          <a:spcPts val="408"/>
                        </a:spcAft>
                      </a:pPr>
                      <a:r>
                        <a:rPr b="1" lang="en-US" sz="2400" spc="-1" strike="noStrike">
                          <a:latin typeface="Times New Roman"/>
                        </a:rPr>
                        <a:t>Aboveground Biomass (Mg ha</a:t>
                      </a:r>
                      <a:r>
                        <a:rPr b="1" lang="en-US" sz="2400" spc="-1" strike="noStrike" baseline="33000">
                          <a:latin typeface="Times New Roman"/>
                        </a:rPr>
                        <a:t>-1</a:t>
                      </a:r>
                      <a:r>
                        <a:rPr b="1"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1" lang="en-US" sz="2400" spc="-1" strike="noStrike">
                          <a:latin typeface="Times New Roman"/>
                        </a:rPr>
                        <a:t>Soil Organic Carbon (Mg C ha</a:t>
                      </a:r>
                      <a:r>
                        <a:rPr b="1" lang="en-US" sz="2400" spc="-1" strike="noStrike" baseline="33000">
                          <a:latin typeface="Times New Roman"/>
                        </a:rPr>
                        <a:t>-1</a:t>
                      </a:r>
                      <a:r>
                        <a:rPr b="1"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1" lang="en-US" sz="2400" spc="-1" strike="noStrike">
                          <a:latin typeface="Times New Roman"/>
                        </a:rPr>
                        <a:t>Aboveground Biomass (Mg ha</a:t>
                      </a:r>
                      <a:r>
                        <a:rPr b="1" lang="en-US" sz="2400" spc="-1" strike="noStrike" baseline="33000">
                          <a:latin typeface="Times New Roman"/>
                        </a:rPr>
                        <a:t>-1</a:t>
                      </a:r>
                      <a:r>
                        <a:rPr b="1"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1" lang="en-US" sz="2400" spc="-1" strike="noStrike">
                          <a:latin typeface="Times New Roman"/>
                        </a:rPr>
                        <a:t>Soil Organic Carbon (Mg C ha</a:t>
                      </a:r>
                      <a:r>
                        <a:rPr b="1" lang="en-US" sz="2400" spc="-1" strike="noStrike" baseline="33000">
                          <a:latin typeface="Times New Roman"/>
                        </a:rPr>
                        <a:t>-1</a:t>
                      </a:r>
                      <a:r>
                        <a:rPr b="1"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1" lang="en-US" sz="2400" spc="-1" strike="noStrike">
                          <a:latin typeface="Times New Roman"/>
                        </a:rPr>
                        <a:t>Aboveground Biomass (Mg ha</a:t>
                      </a:r>
                      <a:r>
                        <a:rPr b="1" lang="en-US" sz="2400" spc="-1" strike="noStrike" baseline="33000">
                          <a:latin typeface="Times New Roman"/>
                        </a:rPr>
                        <a:t>-1</a:t>
                      </a:r>
                      <a:r>
                        <a:rPr b="1"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1" lang="en-US" sz="2400" spc="-1" strike="noStrike">
                          <a:latin typeface="Times New Roman"/>
                        </a:rPr>
                        <a:t>Soil Organic Carbon (Mg C ha</a:t>
                      </a:r>
                      <a:r>
                        <a:rPr b="1" lang="en-US" sz="2400" spc="-1" strike="noStrike" baseline="33000">
                          <a:latin typeface="Times New Roman"/>
                        </a:rPr>
                        <a:t>-1</a:t>
                      </a:r>
                      <a:r>
                        <a:rPr b="1"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601560">
                <a:tc>
                  <a:txBody>
                    <a:bodyPr lIns="90000" rIns="90000"/>
                    <a:p>
                      <a:pPr algn="r">
                        <a:lnSpc>
                          <a:spcPct val="100000"/>
                        </a:lnSpc>
                        <a:spcAft>
                          <a:spcPts val="408"/>
                        </a:spcAft>
                      </a:pPr>
                      <a:r>
                        <a:rPr b="1" lang="en-US" sz="2400" spc="-1" strike="noStrike">
                          <a:latin typeface="Times New Roman"/>
                        </a:rPr>
                        <a:t>Field-based </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112 ± 2.73</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316 ± 13.1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121 ± 5.51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113 ± 2.08</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221 ± 11.9</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283 ± 3.91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601560">
                <a:tc>
                  <a:txBody>
                    <a:bodyPr lIns="90000" rIns="90000"/>
                    <a:p>
                      <a:pPr algn="r">
                        <a:lnSpc>
                          <a:spcPct val="100000"/>
                        </a:lnSpc>
                        <a:spcAft>
                          <a:spcPts val="408"/>
                        </a:spcAft>
                      </a:pPr>
                      <a:r>
                        <a:rPr b="1" lang="en-US" sz="2400" spc="-1" strike="noStrike">
                          <a:latin typeface="Times New Roman"/>
                        </a:rPr>
                        <a:t>Model-based</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124 ± 1.77</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268 ± 23.4</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156 ± 2.44</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175 ± 1.87</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161 ± 3.57</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354 ± 3.55</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677160">
                <a:tc>
                  <a:txBody>
                    <a:bodyPr lIns="90000" rIns="90000"/>
                    <a:p>
                      <a:pPr algn="r">
                        <a:lnSpc>
                          <a:spcPct val="100000"/>
                        </a:lnSpc>
                        <a:spcAft>
                          <a:spcPts val="408"/>
                        </a:spcAft>
                      </a:pPr>
                      <a:r>
                        <a:rPr b="1" lang="en-US" sz="2400" spc="-1" strike="noStrike">
                          <a:latin typeface="Times New Roman"/>
                        </a:rPr>
                        <a:t>X</a:t>
                      </a:r>
                      <a:r>
                        <a:rPr b="1" lang="en-US" sz="4139" spc="-1" strike="noStrike" baseline="18000">
                          <a:latin typeface="Times New Roman"/>
                        </a:rPr>
                        <a:t>2</a:t>
                      </a:r>
                      <a:endParaRPr b="0" lang="en-US" sz="414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1.28</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0.321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6.606</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14.3</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1.07</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9.308</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601560">
                <a:tc>
                  <a:txBody>
                    <a:bodyPr lIns="90000" rIns="90000"/>
                    <a:p>
                      <a:pPr algn="r">
                        <a:lnSpc>
                          <a:spcPct val="100000"/>
                        </a:lnSpc>
                        <a:spcAft>
                          <a:spcPts val="408"/>
                        </a:spcAft>
                      </a:pPr>
                      <a:r>
                        <a:rPr b="1" lang="en-US" sz="2400" spc="-1" strike="noStrike">
                          <a:latin typeface="Times New Roman"/>
                        </a:rPr>
                        <a:t>P-value</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0.257</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0.571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0.012</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&gt;0.001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0.301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pPr>
                      <a:r>
                        <a:rPr b="0" lang="en-US" sz="2400" spc="-1" strike="noStrike">
                          <a:latin typeface="Times New Roman"/>
                        </a:rPr>
                        <a:t>&gt;0.001</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r h="603000">
                <a:tc>
                  <a:txBody>
                    <a:bodyPr lIns="90000" rIns="90000"/>
                    <a:p>
                      <a:pPr algn="r">
                        <a:lnSpc>
                          <a:spcPct val="100000"/>
                        </a:lnSpc>
                        <a:spcAft>
                          <a:spcPts val="408"/>
                        </a:spcAft>
                      </a:pPr>
                      <a:r>
                        <a:rPr b="1" lang="en-US" sz="2400" spc="-1" strike="noStrike">
                          <a:latin typeface="Times New Roman"/>
                        </a:rPr>
                        <a:t>Significance</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NS</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pPr>
                      <a:r>
                        <a:rPr b="0" lang="en-US" sz="2400" spc="-1" strike="noStrike">
                          <a:solidFill>
                            <a:srgbClr val="000000"/>
                          </a:solidFill>
                          <a:latin typeface="Times New Roman"/>
                        </a:rPr>
                        <a:t>NS</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NS</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c>
                  <a:txBody>
                    <a:bodyPr lIns="90000" rIns="90000"/>
                    <a:p>
                      <a:pPr algn="ctr">
                        <a:lnSpc>
                          <a:spcPct val="100000"/>
                        </a:lnSpc>
                        <a:spcAft>
                          <a:spcPts val="408"/>
                        </a:spcAft>
                      </a:pPr>
                      <a:r>
                        <a:rPr b="0" lang="en-US" sz="2400" spc="-1" strike="noStrike">
                          <a:latin typeface="Times New Roman"/>
                        </a:rPr>
                        <a:t>***</a:t>
                      </a:r>
                      <a:endParaRPr b="0" lang="en-US" sz="2400" spc="-1" strike="noStrike">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ff"/>
                    </a:solidFill>
                  </a:tcPr>
                </a:tc>
              </a:tr>
            </a:tbl>
          </a:graphicData>
        </a:graphic>
      </p:graphicFrame>
      <p:pic>
        <p:nvPicPr>
          <p:cNvPr id="66" name="" descr=""/>
          <p:cNvPicPr/>
          <p:nvPr/>
        </p:nvPicPr>
        <p:blipFill>
          <a:blip r:embed="rId3"/>
          <a:srcRect l="0" t="0" r="0" b="9345"/>
          <a:stretch/>
        </p:blipFill>
        <p:spPr>
          <a:xfrm>
            <a:off x="22311720" y="17473320"/>
            <a:ext cx="9350280" cy="16956000"/>
          </a:xfrm>
          <a:prstGeom prst="rect">
            <a:avLst/>
          </a:prstGeom>
          <a:ln>
            <a:noFill/>
          </a:ln>
        </p:spPr>
      </p:pic>
      <p:pic>
        <p:nvPicPr>
          <p:cNvPr id="67" name="" descr=""/>
          <p:cNvPicPr/>
          <p:nvPr/>
        </p:nvPicPr>
        <p:blipFill>
          <a:blip r:embed="rId4"/>
          <a:srcRect l="0" t="94055" r="0" b="3142"/>
          <a:stretch/>
        </p:blipFill>
        <p:spPr>
          <a:xfrm>
            <a:off x="22360680" y="16918560"/>
            <a:ext cx="9639720" cy="535680"/>
          </a:xfrm>
          <a:prstGeom prst="rect">
            <a:avLst/>
          </a:prstGeom>
          <a:ln>
            <a:noFill/>
          </a:ln>
        </p:spPr>
      </p:pic>
      <p:sp>
        <p:nvSpPr>
          <p:cNvPr id="68" name="CustomShape 21"/>
          <p:cNvSpPr/>
          <p:nvPr/>
        </p:nvSpPr>
        <p:spPr>
          <a:xfrm>
            <a:off x="10953720" y="40079880"/>
            <a:ext cx="20441880" cy="797040"/>
          </a:xfrm>
          <a:prstGeom prst="rect">
            <a:avLst/>
          </a:prstGeom>
          <a:noFill/>
          <a:ln>
            <a:noFill/>
          </a:ln>
        </p:spPr>
        <p:style>
          <a:lnRef idx="0"/>
          <a:fillRef idx="0"/>
          <a:effectRef idx="0"/>
          <a:fontRef idx="minor"/>
        </p:style>
        <p:txBody>
          <a:bodyPr lIns="313560" rIns="313560" tIns="156600" bIns="156600"/>
          <a:p>
            <a:pPr>
              <a:lnSpc>
                <a:spcPct val="100000"/>
              </a:lnSpc>
              <a:spcBef>
                <a:spcPts val="561"/>
              </a:spcBef>
            </a:pPr>
            <a:r>
              <a:rPr b="0" i="1" lang="en-US" sz="2800" spc="-1" strike="noStrike">
                <a:solidFill>
                  <a:srgbClr val="000000"/>
                </a:solidFill>
                <a:latin typeface="Times New Roman"/>
                <a:ea typeface="MS PGothic"/>
              </a:rPr>
              <a:t>Note: NS = non significant, * = significant at 0.1, ** = significant at 0.05, *** significant at 0.01</a:t>
            </a:r>
            <a:endParaRPr b="0" lang="en-US" sz="2800" spc="-1" strike="noStrike">
              <a:latin typeface="Arial"/>
            </a:endParaRPr>
          </a:p>
        </p:txBody>
      </p:sp>
      <p:sp>
        <p:nvSpPr>
          <p:cNvPr id="69" name="CustomShape 22"/>
          <p:cNvSpPr/>
          <p:nvPr/>
        </p:nvSpPr>
        <p:spPr>
          <a:xfrm>
            <a:off x="1549080" y="37969200"/>
            <a:ext cx="9198000" cy="1393200"/>
          </a:xfrm>
          <a:prstGeom prst="rect">
            <a:avLst/>
          </a:prstGeom>
          <a:noFill/>
          <a:ln>
            <a:noFill/>
          </a:ln>
        </p:spPr>
        <p:style>
          <a:lnRef idx="0"/>
          <a:fillRef idx="0"/>
          <a:effectRef idx="0"/>
          <a:fontRef idx="minor"/>
        </p:style>
        <p:txBody>
          <a:bodyPr lIns="313560" rIns="313560" tIns="156600" bIns="156600" anchor="ctr"/>
          <a:p>
            <a:pPr>
              <a:lnSpc>
                <a:spcPct val="100000"/>
              </a:lnSpc>
              <a:spcBef>
                <a:spcPts val="879"/>
              </a:spcBef>
            </a:pPr>
            <a:r>
              <a:rPr b="1" lang="en-US" sz="4400" spc="-1" strike="noStrike">
                <a:solidFill>
                  <a:srgbClr val="3333cc"/>
                </a:solidFill>
                <a:latin typeface="Arial"/>
                <a:ea typeface="MS PGothic"/>
              </a:rPr>
              <a:t>Contact</a:t>
            </a:r>
            <a:endParaRPr b="0" lang="en-US" sz="4400" spc="-1" strike="noStrike">
              <a:latin typeface="Arial"/>
            </a:endParaRPr>
          </a:p>
        </p:txBody>
      </p:sp>
      <p:sp>
        <p:nvSpPr>
          <p:cNvPr id="70" name="CustomShape 23"/>
          <p:cNvSpPr/>
          <p:nvPr/>
        </p:nvSpPr>
        <p:spPr>
          <a:xfrm>
            <a:off x="1708200" y="39431160"/>
            <a:ext cx="7705800" cy="1099800"/>
          </a:xfrm>
          <a:prstGeom prst="rect">
            <a:avLst/>
          </a:prstGeom>
          <a:noFill/>
          <a:ln>
            <a:noFill/>
          </a:ln>
        </p:spPr>
        <p:style>
          <a:lnRef idx="0"/>
          <a:fillRef idx="0"/>
          <a:effectRef idx="0"/>
          <a:fontRef idx="minor"/>
        </p:style>
        <p:txBody>
          <a:bodyPr lIns="90000" rIns="90000" tIns="45000" bIns="45000"/>
          <a:p>
            <a:pPr>
              <a:lnSpc>
                <a:spcPct val="100000"/>
              </a:lnSpc>
            </a:pPr>
            <a:r>
              <a:rPr b="1" lang="en-US" sz="3600" spc="-1" strike="noStrike">
                <a:solidFill>
                  <a:srgbClr val="000000"/>
                </a:solidFill>
                <a:latin typeface="Times New Roman"/>
                <a:ea typeface="MS PGothic"/>
              </a:rPr>
              <a:t>Email:</a:t>
            </a:r>
            <a:r>
              <a:rPr b="0" lang="en-US" sz="3600" spc="-1" strike="noStrike">
                <a:solidFill>
                  <a:srgbClr val="000000"/>
                </a:solidFill>
                <a:latin typeface="Times New Roman"/>
                <a:ea typeface="MS PGothic"/>
              </a:rPr>
              <a:t> </a:t>
            </a:r>
            <a:r>
              <a:rPr b="0" lang="en-US" sz="3600" spc="-1" strike="noStrike" u="sng">
                <a:solidFill>
                  <a:srgbClr val="21409a"/>
                </a:solidFill>
                <a:uFillTx/>
                <a:latin typeface="Times New Roman"/>
                <a:ea typeface="MS PGothic"/>
              </a:rPr>
              <a:t>jbukoski@berkeley.edu</a:t>
            </a:r>
            <a:endParaRPr b="0" lang="en-US" sz="3600" spc="-1" strike="noStrike">
              <a:latin typeface="Arial"/>
            </a:endParaRPr>
          </a:p>
          <a:p>
            <a:pPr>
              <a:lnSpc>
                <a:spcPct val="100000"/>
              </a:lnSpc>
            </a:pPr>
            <a:r>
              <a:rPr b="1" lang="en-US" sz="3600" spc="-1" strike="noStrike">
                <a:solidFill>
                  <a:srgbClr val="000000"/>
                </a:solidFill>
                <a:latin typeface="Times New Roman"/>
                <a:ea typeface="MS PGothic"/>
              </a:rPr>
              <a:t>Twitter:</a:t>
            </a:r>
            <a:r>
              <a:rPr b="0" lang="en-US" sz="3600" spc="-1" strike="noStrike">
                <a:solidFill>
                  <a:srgbClr val="000000"/>
                </a:solidFill>
                <a:latin typeface="Times New Roman"/>
                <a:ea typeface="MS PGothic"/>
              </a:rPr>
              <a:t> @JacobBukoski</a:t>
            </a:r>
            <a:endParaRPr b="0" lang="en-US" sz="36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900</TotalTime>
  <Application>LibreOffice/6.0.7.3$Linux_X86_64 LibreOffice_project/00m0$Build-3</Application>
  <Words>1406</Words>
  <Paragraphs>51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2006-06-24T22:40:56Z</dcterms:created>
  <dc:creator>Allen</dc:creator>
  <dc:description/>
  <dc:language>en-US</dc:language>
  <cp:lastModifiedBy>Jacob Bukoski</cp:lastModifiedBy>
  <dcterms:modified xsi:type="dcterms:W3CDTF">2019-06-14T13:54:35Z</dcterms:modified>
  <cp:revision>78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vt:i4>
  </property>
</Properties>
</file>